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.xml.rels" ContentType="application/vnd.openxmlformats-package.relationships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11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en-US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320" cy="53424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dt"/>
          </p:nvPr>
        </p:nvSpPr>
        <p:spPr>
          <a:xfrm>
            <a:off x="4279320" y="0"/>
            <a:ext cx="328032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32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22" name="PlaceHolder 5"/>
          <p:cNvSpPr>
            <a:spLocks noGrp="1"/>
          </p:cNvSpPr>
          <p:nvPr>
            <p:ph type="sldNum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E6D8AEB3-3F99-4A25-B0F9-1978E20F7866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5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fld id="{9CF5509D-2981-452C-A809-1E5B8C3308C6}" type="slidenum"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  <p:sp>
        <p:nvSpPr>
          <p:cNvPr id="15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fld id="{9B883E44-C0C5-422E-B672-CE5D851F3F83}" type="slidenum"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  <a:p>
            <a:endParaRPr/>
          </a:p>
        </p:txBody>
      </p:sp>
      <p:sp>
        <p:nvSpPr>
          <p:cNvPr id="15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fld id="{48D5162B-4277-4BE0-BA1C-A6E09546ADBE}" type="slidenum">
              <a:rPr lang="en-US" sz="1200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4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8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79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11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357960"/>
            <a:ext cx="9143640" cy="499680"/>
          </a:xfrm>
          <a:prstGeom prst="round1Rect">
            <a:avLst>
              <a:gd name="adj" fmla="val 45450"/>
            </a:avLst>
          </a:prstGeom>
          <a:solidFill>
            <a:srgbClr val="c80904"/>
          </a:solidFill>
          <a:ln w="255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3348000" y="6426360"/>
            <a:ext cx="279360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entury Gothic"/>
              </a:rPr>
              <a:t>INSPIRING GREATNESS</a:t>
            </a:r>
            <a:endParaRPr/>
          </a:p>
        </p:txBody>
      </p:sp>
      <p:pic>
        <p:nvPicPr>
          <p:cNvPr id="2" name="Picture 10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726080"/>
            <a:ext cx="9143640" cy="2131560"/>
          </a:xfrm>
          <a:prstGeom prst="rect">
            <a:avLst/>
          </a:prstGeom>
          <a:ln>
            <a:noFill/>
          </a:ln>
        </p:spPr>
      </p:pic>
      <p:pic>
        <p:nvPicPr>
          <p:cNvPr id="3" name="Picture 13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363760" y="620640"/>
            <a:ext cx="4416120" cy="1404720"/>
          </a:xfrm>
          <a:prstGeom prst="rect">
            <a:avLst/>
          </a:prstGeom>
          <a:ln>
            <a:noFill/>
          </a:ln>
        </p:spPr>
      </p:pic>
      <p:sp>
        <p:nvSpPr>
          <p:cNvPr id="4" name="CustomShape 3"/>
          <p:cNvSpPr/>
          <p:nvPr/>
        </p:nvSpPr>
        <p:spPr>
          <a:xfrm>
            <a:off x="0" y="6278400"/>
            <a:ext cx="9143640" cy="571320"/>
          </a:xfrm>
          <a:prstGeom prst="rect">
            <a:avLst/>
          </a:prstGeom>
          <a:solidFill>
            <a:srgbClr val="c80904"/>
          </a:solidFill>
          <a:ln w="25560">
            <a:noFill/>
          </a:ln>
        </p:spPr>
      </p:sp>
      <p:sp>
        <p:nvSpPr>
          <p:cNvPr id="5" name="CustomShape 4"/>
          <p:cNvSpPr/>
          <p:nvPr/>
        </p:nvSpPr>
        <p:spPr>
          <a:xfrm>
            <a:off x="3362400" y="6380280"/>
            <a:ext cx="279360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entury Gothic"/>
              </a:rPr>
              <a:t>INSPIRING GREATNESS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4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6357960"/>
            <a:ext cx="9143640" cy="499680"/>
          </a:xfrm>
          <a:prstGeom prst="round1Rect">
            <a:avLst>
              <a:gd name="adj" fmla="val 45450"/>
            </a:avLst>
          </a:prstGeom>
          <a:solidFill>
            <a:srgbClr val="c80904"/>
          </a:solidFill>
          <a:ln w="25560">
            <a:noFill/>
          </a:ln>
        </p:spPr>
      </p:sp>
      <p:sp>
        <p:nvSpPr>
          <p:cNvPr id="43" name="CustomShape 2"/>
          <p:cNvSpPr/>
          <p:nvPr/>
        </p:nvSpPr>
        <p:spPr>
          <a:xfrm>
            <a:off x="3348000" y="6426360"/>
            <a:ext cx="279360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entury Gothic"/>
              </a:rPr>
              <a:t>INSPIRING GREATNESS</a:t>
            </a:r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GB" sz="4400">
                <a:solidFill>
                  <a:srgbClr val="000000"/>
                </a:solidFill>
                <a:latin typeface="Arial"/>
              </a:rPr>
              <a:t>Click to edit the title text formatClick to edit Master title style</a:t>
            </a:r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GB" sz="3200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3200">
                <a:solidFill>
                  <a:srgbClr val="000000"/>
                </a:solidFill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3200">
                <a:solidFill>
                  <a:srgbClr val="000000"/>
                </a:solidFill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3200">
                <a:solidFill>
                  <a:srgbClr val="000000"/>
                </a:solidFill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3200">
                <a:solidFill>
                  <a:srgbClr val="000000"/>
                </a:solidFill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3200">
                <a:solidFill>
                  <a:srgbClr val="000000"/>
                </a:solidFill>
                <a:latin typeface="Arial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en-GB" sz="3200">
                <a:solidFill>
                  <a:srgbClr val="000000"/>
                </a:solidFill>
                <a:latin typeface="Arial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lang="en-GB" sz="2800">
                <a:solidFill>
                  <a:srgbClr val="000000"/>
                </a:solidFill>
                <a:latin typeface="Arial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StarSymbol"/>
              <a:buChar char=""/>
            </a:pPr>
            <a:r>
              <a:rPr lang="en-GB" sz="2000">
                <a:solidFill>
                  <a:srgbClr val="000000"/>
                </a:solidFill>
                <a:latin typeface="Arial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»"/>
            </a:pPr>
            <a:r>
              <a:rPr lang="en-GB" sz="2000">
                <a:solidFill>
                  <a:srgbClr val="000000"/>
                </a:solidFill>
                <a:latin typeface="Arial"/>
              </a:rPr>
              <a:t>Fifth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0" y="6357960"/>
            <a:ext cx="9143640" cy="499680"/>
          </a:xfrm>
          <a:prstGeom prst="round1Rect">
            <a:avLst>
              <a:gd name="adj" fmla="val 45450"/>
            </a:avLst>
          </a:prstGeom>
          <a:solidFill>
            <a:srgbClr val="c80904"/>
          </a:solidFill>
          <a:ln w="25560">
            <a:noFill/>
          </a:ln>
        </p:spPr>
      </p:sp>
      <p:sp>
        <p:nvSpPr>
          <p:cNvPr id="81" name="CustomShape 2"/>
          <p:cNvSpPr/>
          <p:nvPr/>
        </p:nvSpPr>
        <p:spPr>
          <a:xfrm>
            <a:off x="3348000" y="6426360"/>
            <a:ext cx="279360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entury Gothic"/>
              </a:rPr>
              <a:t>INSPIRING GREATNESS</a:t>
            </a:r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4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323640" y="2133000"/>
            <a:ext cx="8568720" cy="23752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en-GB" sz="2400">
                <a:solidFill>
                  <a:srgbClr val="000000"/>
                </a:solidFill>
                <a:latin typeface="Arial"/>
              </a:rPr>
              <a:t>FORGING COLLABORATIONS TO MITIGATE DIGITAL ARCHIVING RISKS IN SELECTED UNIVERSITIES IN KENYA</a:t>
            </a:r>
            <a:r>
              <a:rPr b="1" lang="en-GB" sz="2400">
                <a:solidFill>
                  <a:srgbClr val="000000"/>
                </a:solidFill>
                <a:latin typeface="Arial"/>
              </a:rPr>
              <a:t>
</a:t>
            </a:r>
            <a:r>
              <a:rPr b="1" lang="en-GB" sz="2400">
                <a:solidFill>
                  <a:srgbClr val="000000"/>
                </a:solidFill>
                <a:latin typeface="Century Gothic"/>
              </a:rPr>
              <a:t>
</a:t>
            </a:r>
            <a:r>
              <a:rPr b="1" lang="en-GB" sz="2400">
                <a:solidFill>
                  <a:srgbClr val="000000"/>
                </a:solidFill>
                <a:latin typeface="Century Gothic"/>
              </a:rPr>
              <a:t>
</a:t>
            </a:r>
            <a:r>
              <a:rPr b="1" lang="en-GB" sz="2400">
                <a:solidFill>
                  <a:srgbClr val="000000"/>
                </a:solidFill>
                <a:latin typeface="Century Gothic"/>
              </a:rPr>
              <a:t>J. Erima &amp; F. Garaba</a:t>
            </a:r>
            <a:endParaRPr/>
          </a:p>
        </p:txBody>
      </p:sp>
      <p:sp>
        <p:nvSpPr>
          <p:cNvPr id="124" name="CustomShape 2"/>
          <p:cNvSpPr/>
          <p:nvPr/>
        </p:nvSpPr>
        <p:spPr>
          <a:xfrm>
            <a:off x="0" y="0"/>
            <a:ext cx="9143640" cy="456840"/>
          </a:xfrm>
          <a:prstGeom prst="rect">
            <a:avLst/>
          </a:prstGeom>
          <a:noFill/>
          <a:ln w="9360">
            <a:noFill/>
          </a:ln>
        </p:spPr>
      </p:sp>
      <p:sp>
        <p:nvSpPr>
          <p:cNvPr id="125" name="CustomShape 3"/>
          <p:cNvSpPr/>
          <p:nvPr/>
        </p:nvSpPr>
        <p:spPr>
          <a:xfrm>
            <a:off x="127080" y="1866600"/>
            <a:ext cx="8889120" cy="305280"/>
          </a:xfrm>
          <a:prstGeom prst="rect">
            <a:avLst/>
          </a:prstGeom>
          <a:noFill/>
          <a:ln w="9360">
            <a:noFill/>
          </a:ln>
        </p:spPr>
        <p:txBody>
          <a:bodyPr wrap="none" anchor="ctr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000000"/>
                </a:solidFill>
                <a:latin typeface="Times New Roman"/>
              </a:rPr>
              <a:t>                                                                                                                                                                  </a:t>
            </a:r>
            <a:r>
              <a:rPr b="1" lang="en-US" sz="1400">
                <a:solidFill>
                  <a:srgbClr val="000000"/>
                </a:solidFill>
                <a:latin typeface="Times New Roman"/>
              </a:rPr>
              <a:t>MOI UNIVERSITY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179640" y="188640"/>
            <a:ext cx="8784720" cy="593712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No access policies in 5 univs; access via email tech; online access; printing &amp; distribution of copies; downloading to comps.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Security measures: physical controls; passwords; tracking &amp; data verification; regular performance audits; std procedures for reporting systems failure, etc. 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Metadata capture was an on-going activity in all univs (involuntary).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Included: record identifier (ID); title/name; date of creation; business purpose/process/activity, and; creating software application.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179640" y="188640"/>
            <a:ext cx="8784720" cy="575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GB" sz="4400">
                <a:solidFill>
                  <a:srgbClr val="000000"/>
                </a:solidFill>
                <a:latin typeface="Arial"/>
              </a:rPr>
              <a:t>Risk exposures for d-archives</a:t>
            </a:r>
            <a:endParaRPr/>
          </a:p>
        </p:txBody>
      </p:sp>
      <p:sp>
        <p:nvSpPr>
          <p:cNvPr id="142" name="TextShape 2"/>
          <p:cNvSpPr txBox="1"/>
          <p:nvPr/>
        </p:nvSpPr>
        <p:spPr>
          <a:xfrm>
            <a:off x="179640" y="836640"/>
            <a:ext cx="8784720" cy="547236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Wingdings" charset="2"/>
              <a:buChar char=""/>
            </a:pPr>
            <a:r>
              <a:rPr lang="en-GB" sz="2000">
                <a:solidFill>
                  <a:srgbClr val="000000"/>
                </a:solidFill>
                <a:latin typeface="Arial"/>
              </a:rPr>
              <a:t>RMPs; Organisation-wide risk assessment exercises.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"/>
            </a:pPr>
            <a:r>
              <a:rPr lang="en-GB" sz="2000">
                <a:solidFill>
                  <a:srgbClr val="000000"/>
                </a:solidFill>
                <a:latin typeface="Arial"/>
              </a:rPr>
              <a:t>Highly vulnerable at active &amp; semi-active stages. 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"/>
            </a:pPr>
            <a:r>
              <a:rPr lang="en-GB" sz="2000">
                <a:solidFill>
                  <a:srgbClr val="000000"/>
                </a:solidFill>
                <a:latin typeface="Arial"/>
              </a:rPr>
              <a:t>Risk sources for DAs: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Mgt of paper records alongside d-records;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Absence of DRM strategies;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Hardware and software obsolescence,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Virus attacks;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Unauthorized access,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Rapid technological advancements,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Environmental hazards,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File naming defects,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Rodents,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Accidental/malicious deletion and modification,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Data loss during transfer and; </a:t>
            </a:r>
            <a:endParaRPr/>
          </a:p>
          <a:p>
            <a:pPr algn="just">
              <a:lnSpc>
                <a:spcPct val="100000"/>
              </a:lnSpc>
              <a:buFont typeface="Wingdings" charset="2"/>
              <a:buChar char=""/>
            </a:pPr>
            <a:r>
              <a:rPr lang="en-GB" sz="2000">
                <a:solidFill>
                  <a:srgbClr val="000000"/>
                </a:solidFill>
                <a:latin typeface="Arial"/>
              </a:rPr>
              <a:t>Manmade disasters.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179640" y="274680"/>
            <a:ext cx="8784720" cy="489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GB" sz="4400">
                <a:solidFill>
                  <a:srgbClr val="000000"/>
                </a:solidFill>
                <a:latin typeface="Arial"/>
              </a:rPr>
              <a:t>Conclusion</a:t>
            </a:r>
            <a:endParaRPr/>
          </a:p>
        </p:txBody>
      </p:sp>
      <p:sp>
        <p:nvSpPr>
          <p:cNvPr id="144" name="TextShape 2"/>
          <p:cNvSpPr txBox="1"/>
          <p:nvPr/>
        </p:nvSpPr>
        <p:spPr>
          <a:xfrm>
            <a:off x="179640" y="908640"/>
            <a:ext cx="8784720" cy="521712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Routine practices in DAM were hampered by inadequacies during the mgt of d-records and long-term preservation of d-archives, because processes were not formalized.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b="1" lang="en-GB" sz="2400">
                <a:solidFill>
                  <a:srgbClr val="000000"/>
                </a:solidFill>
                <a:latin typeface="Arial"/>
              </a:rPr>
              <a:t>Recommendations:</a:t>
            </a:r>
            <a:endParaRPr/>
          </a:p>
          <a:p>
            <a:pPr algn="just">
              <a:lnSpc>
                <a:spcPct val="100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Collaboration and partnership ventures in DAM should be embraced by Kenyan public universities through the following strategies and framework: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1. Public universities in Kenya should create enabling environments for identifying and administering d-records throughout their LC – ICT Directors.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179640" y="188640"/>
            <a:ext cx="8784720" cy="593712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KNADS staff should play an advisory role by providing oversight to records, archives &amp; ICT personnel – Joint sessions.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Archivists and records managers should carry out awareness &amp; sensitization programmes at least once every financial year, to educate and inform staff about DRM and DA processes in universities – Inter-university workshops.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 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An overall risk management committee comprising of archivists, records managers and ICT Directors should be formed to re-examine and review risk management policies and ensure DA aspects are clearly entrenched to minimise risk exposures.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40" y="464400"/>
            <a:ext cx="8568720" cy="54576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457200" y="274680"/>
            <a:ext cx="8229240" cy="633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GB" sz="4400">
                <a:solidFill>
                  <a:srgbClr val="000000"/>
                </a:solidFill>
                <a:latin typeface="Arial"/>
              </a:rPr>
              <a:t>Sources</a:t>
            </a:r>
            <a:endParaRPr/>
          </a:p>
        </p:txBody>
      </p:sp>
      <p:sp>
        <p:nvSpPr>
          <p:cNvPr id="148" name="TextShape 2"/>
          <p:cNvSpPr txBox="1"/>
          <p:nvPr/>
        </p:nvSpPr>
        <p:spPr>
          <a:xfrm>
            <a:off x="251640" y="1052640"/>
            <a:ext cx="8640720" cy="5073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StarSymbol"/>
              <a:buChar char=""/>
            </a:pPr>
            <a:r>
              <a:rPr lang="en-GB">
                <a:solidFill>
                  <a:srgbClr val="000000"/>
                </a:solidFill>
                <a:latin typeface="Arial"/>
              </a:rPr>
              <a:t>Erima, J. 2022. A framework for digital archiving at selected public universities in Kenya. PhD Thesis [Doctor of Philosophy]. Pietermaritzburg: University of KwaZulu-Natal. School of Sociology and Social Studies. Information Studies programme.  Available: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en-GB" u="sng">
                <a:solidFill>
                  <a:srgbClr val="009999"/>
                </a:solidFill>
                <a:latin typeface="Arial"/>
              </a:rPr>
              <a:t>https://ukzn-dspace.ukzn.ac.za/bitstream/handle/10413/20792/Erima_Juliet_Awinja_2022.pdf?sequence=1&amp;isAllowed=y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GB">
                <a:solidFill>
                  <a:srgbClr val="000000"/>
                </a:solidFill>
                <a:latin typeface="Arial"/>
              </a:rPr>
              <a:t>Erima, J. and Garaba F. 2022. Mixing of research methods in investigating digital archiving practices at selected public universities in Kenya. In: Ngulube, P. (ed</a:t>
            </a:r>
            <a:r>
              <a:rPr i="1" lang="en-GB">
                <a:solidFill>
                  <a:srgbClr val="000000"/>
                </a:solidFill>
                <a:latin typeface="Arial"/>
              </a:rPr>
              <a:t>.). Mixed methods research in information Sciences. </a:t>
            </a:r>
            <a:r>
              <a:rPr lang="en-GB">
                <a:solidFill>
                  <a:srgbClr val="000000"/>
                </a:solidFill>
                <a:latin typeface="Arial"/>
              </a:rPr>
              <a:t>Hershey, PA: IGI Global. pp. 531-557.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1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947520"/>
            <a:ext cx="9143640" cy="496260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274680"/>
            <a:ext cx="8229240" cy="70560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en-GB" sz="3600">
                <a:solidFill>
                  <a:srgbClr val="000000"/>
                </a:solidFill>
                <a:latin typeface="Arial"/>
              </a:rPr>
              <a:t>
</a:t>
            </a:r>
            <a:r>
              <a:rPr b="1" lang="en-GB" sz="3600">
                <a:solidFill>
                  <a:srgbClr val="000000"/>
                </a:solidFill>
                <a:latin typeface="Arial"/>
              </a:rPr>
              <a:t>Presentation outline</a:t>
            </a:r>
            <a:r>
              <a:rPr b="1" lang="en-GB" sz="3600" u="sng">
                <a:solidFill>
                  <a:srgbClr val="c00000"/>
                </a:solidFill>
                <a:latin typeface="Century Gothic"/>
              </a:rPr>
              <a:t>
</a:t>
            </a:r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457200" y="1052640"/>
            <a:ext cx="8229240" cy="50731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The context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Problem statement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Objective &amp; research questions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Methodology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Literature review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Study findings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Conclusion</a:t>
            </a:r>
            <a:endParaRPr/>
          </a:p>
          <a:p>
            <a:pPr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Recommendations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457200" y="274680"/>
            <a:ext cx="8229240" cy="561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GB" sz="4400">
                <a:solidFill>
                  <a:srgbClr val="000000"/>
                </a:solidFill>
                <a:latin typeface="Arial"/>
              </a:rPr>
              <a:t>The context</a:t>
            </a:r>
            <a:endParaRPr/>
          </a:p>
        </p:txBody>
      </p:sp>
      <p:sp>
        <p:nvSpPr>
          <p:cNvPr id="129" name="TextShape 2"/>
          <p:cNvSpPr txBox="1"/>
          <p:nvPr/>
        </p:nvSpPr>
        <p:spPr>
          <a:xfrm>
            <a:off x="251640" y="908640"/>
            <a:ext cx="8712720" cy="521712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Global technological advancements have transformed IM, RK.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Resulted in a paradigm shift in the archival sector from traditional AM to d-archiving (DA).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Notably, the state of DA in Africa, universities raises concern.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Archival repositories are constantly dealing with internal and external risks.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This paper advocates for collaboration among public universities with a view to harnessing resources towards joint ventures.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179640" y="274680"/>
            <a:ext cx="8784720" cy="417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GB" sz="3200">
                <a:solidFill>
                  <a:srgbClr val="000000"/>
                </a:solidFill>
                <a:latin typeface="Arial"/>
              </a:rPr>
              <a:t>Overall objective and Research Questions</a:t>
            </a:r>
            <a:endParaRPr/>
          </a:p>
        </p:txBody>
      </p:sp>
      <p:sp>
        <p:nvSpPr>
          <p:cNvPr id="131" name="TextShape 2"/>
          <p:cNvSpPr txBox="1"/>
          <p:nvPr/>
        </p:nvSpPr>
        <p:spPr>
          <a:xfrm>
            <a:off x="179640" y="764640"/>
            <a:ext cx="8784720" cy="536112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</a:pPr>
            <a:r>
              <a:rPr b="1" lang="en-GB" sz="2400">
                <a:solidFill>
                  <a:srgbClr val="000000"/>
                </a:solidFill>
                <a:latin typeface="Arial"/>
              </a:rPr>
              <a:t>Objective </a:t>
            </a:r>
            <a:endParaRPr/>
          </a:p>
          <a:p>
            <a:pPr algn="just">
              <a:lnSpc>
                <a:spcPct val="100000"/>
              </a:lnSpc>
            </a:pPr>
            <a:r>
              <a:rPr lang="en-GB" sz="2400">
                <a:solidFill>
                  <a:srgbClr val="000000"/>
                </a:solidFill>
                <a:latin typeface="Arial"/>
              </a:rPr>
              <a:t>To investigate digital archiving (DA) practices in archival repositories of selected public universities in Kenya in order to develop a framework for sustainable maintenance of digital archives in the institutions. 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en-GB" sz="2400">
                <a:solidFill>
                  <a:srgbClr val="000000"/>
                </a:solidFill>
                <a:latin typeface="Arial"/>
              </a:rPr>
              <a:t>Research questions</a:t>
            </a:r>
            <a:endParaRPr/>
          </a:p>
          <a:p>
            <a:pPr>
              <a:lnSpc>
                <a:spcPct val="100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RQ1.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 How are digital archives identified and administered in Kenyan public universities? </a:t>
            </a:r>
            <a:endParaRPr/>
          </a:p>
          <a:p>
            <a:pPr>
              <a:lnSpc>
                <a:spcPct val="100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RQ2.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 Which risk factors are digital archives exposed to in these universities? </a:t>
            </a:r>
            <a:endParaRPr/>
          </a:p>
          <a:p>
            <a:pPr>
              <a:lnSpc>
                <a:spcPct val="100000"/>
              </a:lnSpc>
            </a:pPr>
            <a:r>
              <a:rPr i="1" lang="en-GB" sz="2400">
                <a:solidFill>
                  <a:srgbClr val="000000"/>
                </a:solidFill>
                <a:latin typeface="Arial"/>
              </a:rPr>
              <a:t>RQ3.</a:t>
            </a:r>
            <a:r>
              <a:rPr lang="en-GB" sz="2400">
                <a:solidFill>
                  <a:srgbClr val="000000"/>
                </a:solidFill>
                <a:latin typeface="Arial"/>
              </a:rPr>
              <a:t> What possible solutions can be adopted to mitigate the identified risks and support sustainable digital archiving implementations in Kenyan public universities?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23640" y="260640"/>
            <a:ext cx="8640720" cy="58651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57200" y="274680"/>
            <a:ext cx="8229240" cy="489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GB" sz="4400">
                <a:solidFill>
                  <a:srgbClr val="000000"/>
                </a:solidFill>
                <a:latin typeface="Arial"/>
              </a:rPr>
              <a:t>Literature review themes</a:t>
            </a:r>
            <a:endParaRPr/>
          </a:p>
        </p:txBody>
      </p:sp>
      <p:sp>
        <p:nvSpPr>
          <p:cNvPr id="134" name="TextShape 2"/>
          <p:cNvSpPr txBox="1"/>
          <p:nvPr/>
        </p:nvSpPr>
        <p:spPr>
          <a:xfrm>
            <a:off x="251640" y="908640"/>
            <a:ext cx="8712720" cy="521712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The digital archiving concept;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Factors that determine the successful implementation of digital archiving initiatives;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Risk factors that inhibit the successful implementation of digital archiving initiatives;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  <a:buFont typeface="Wingdings" charset="2"/>
              <a:buChar char=""/>
            </a:pPr>
            <a:r>
              <a:rPr lang="en-GB" sz="2800">
                <a:solidFill>
                  <a:srgbClr val="000000"/>
                </a:solidFill>
                <a:latin typeface="Arial"/>
              </a:rPr>
              <a:t>Building a case for digital archiving collaboration and partnerships.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457200" y="274680"/>
            <a:ext cx="8229240" cy="489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GB" sz="4400">
                <a:solidFill>
                  <a:srgbClr val="000000"/>
                </a:solidFill>
                <a:latin typeface="Arial"/>
              </a:rPr>
              <a:t>Research methodology</a:t>
            </a:r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179640" y="908640"/>
            <a:ext cx="8784720" cy="521712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MMR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Six oldest p/universities- UoN, MU, KU, MU, JKUAT and EU.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Target population - 451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Sample of 205 selected (Krejcie &amp; Morgan’s formular).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Respondents - DVCs, Finance Officers, Legal Officers, ICT Directors, Archivists, RMs, ICT staff and Administrators.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DC tools – S/questionnaires, semi-structured interviews &amp; documentary review.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400">
                <a:solidFill>
                  <a:srgbClr val="000000"/>
                </a:solidFill>
                <a:latin typeface="Arial"/>
              </a:rPr>
              <a:t>D/analysis - NVIVO, SPSS.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179640" y="274680"/>
            <a:ext cx="8784720" cy="633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n-GB" sz="3600">
                <a:solidFill>
                  <a:srgbClr val="000000"/>
                </a:solidFill>
                <a:latin typeface="Arial"/>
              </a:rPr>
              <a:t>Study findings</a:t>
            </a:r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179640" y="908640"/>
            <a:ext cx="8784720" cy="521712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</a:pPr>
            <a:r>
              <a:rPr lang="en-GB" sz="2800">
                <a:solidFill>
                  <a:srgbClr val="000000"/>
                </a:solidFill>
                <a:latin typeface="Arial"/>
              </a:rPr>
              <a:t>*Discussed under sub-themes aligned to RQs.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en-GB" sz="2800">
                <a:solidFill>
                  <a:srgbClr val="000000"/>
                </a:solidFill>
                <a:latin typeface="Arial"/>
              </a:rPr>
              <a:t>Identification &amp; administration of DAs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Large volumes of d-records created and captured during: teaching, research  extension &amp; outreach.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Records generated - course outlines, syllabus, course descriptions, quality assurance records, audit reports, theses, dissertations, etc.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Types &amp; formats - emails, dbases, word processed documents, AVs, websites &amp; d-publications, etc.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Archivists &amp; RMs had no control over the formats.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179640" y="188640"/>
            <a:ext cx="8784720" cy="6048360"/>
          </a:xfrm>
          <a:prstGeom prst="rect">
            <a:avLst/>
          </a:prstGeom>
        </p:spPr>
        <p:txBody>
          <a:bodyPr/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Only university 2 univs had archival repositories.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The 2 univs had acquisition policies;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None had any formal guidance for appraisal.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Arrangement &amp; description – No logical org’ of d-records in all. 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Storage locations: creators’ comps; KENET cloud; external storage devices.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None had a preservation programme, policy or formal guidelines for d-records.</a:t>
            </a:r>
            <a:endParaRPr/>
          </a:p>
          <a:p>
            <a:pPr algn="just">
              <a:lnSpc>
                <a:spcPct val="100000"/>
              </a:lnSpc>
              <a:buFont typeface="StarSymbol"/>
              <a:buChar char=""/>
            </a:pPr>
            <a:r>
              <a:rPr lang="en-GB" sz="2800">
                <a:solidFill>
                  <a:srgbClr val="000000"/>
                </a:solidFill>
                <a:latin typeface="Arial"/>
              </a:rPr>
              <a:t>All engaged in: cloud computing; bit preservation, migration, refreshing, emulation, data backup &amp; locally developed d-preservation solutions (5%).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