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media/image14.png" ContentType="image/png"/>
  <Override PartName="/ppt/media/image9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6.png" ContentType="image/png"/>
  <Override PartName="/ppt/media/image11.png" ContentType="image/png"/>
  <Override PartName="/ppt/media/image10.jpeg" ContentType="image/jpeg"/>
  <Override PartName="/ppt/media/image5.png" ContentType="image/png"/>
  <Override PartName="/ppt/media/image1.jpeg" ContentType="image/jpeg"/>
  <Override PartName="/ppt/media/image7.png" ContentType="image/png"/>
  <Override PartName="/ppt/media/image12.png" ContentType="image/png"/>
  <Override PartName="/ppt/media/image8.png" ContentType="image/png"/>
  <Override PartName="/ppt/media/image13.png" ContentType="image/png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slideLayout" Target="../slideLayouts/slideLayout1.xml"/><Relationship Id="rId8" Type="http://schemas.openxmlformats.org/officeDocument/2006/relationships/slideLayout" Target="../slideLayouts/slideLayout2.xml"/><Relationship Id="rId9" Type="http://schemas.openxmlformats.org/officeDocument/2006/relationships/slideLayout" Target="../slideLayouts/slideLayout3.xml"/><Relationship Id="rId10" Type="http://schemas.openxmlformats.org/officeDocument/2006/relationships/slideLayout" Target="../slideLayouts/slideLayout4.xml"/><Relationship Id="rId11" Type="http://schemas.openxmlformats.org/officeDocument/2006/relationships/slideLayout" Target="../slideLayouts/slideLayout5.xml"/><Relationship Id="rId12" Type="http://schemas.openxmlformats.org/officeDocument/2006/relationships/slideLayout" Target="../slideLayouts/slideLayout6.xml"/><Relationship Id="rId13" Type="http://schemas.openxmlformats.org/officeDocument/2006/relationships/slideLayout" Target="../slideLayouts/slideLayout7.xml"/><Relationship Id="rId14" Type="http://schemas.openxmlformats.org/officeDocument/2006/relationships/slideLayout" Target="../slideLayouts/slideLayout8.xml"/><Relationship Id="rId15" Type="http://schemas.openxmlformats.org/officeDocument/2006/relationships/slideLayout" Target="../slideLayouts/slideLayout9.xml"/><Relationship Id="rId16" Type="http://schemas.openxmlformats.org/officeDocument/2006/relationships/slideLayout" Target="../slideLayouts/slideLayout10.xml"/><Relationship Id="rId17" Type="http://schemas.openxmlformats.org/officeDocument/2006/relationships/slideLayout" Target="../slideLayouts/slideLayout11.xml"/><Relationship Id="rId18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jpe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7.png"/><Relationship Id="rId6" Type="http://schemas.openxmlformats.org/officeDocument/2006/relationships/image" Target="../media/image10.jpeg"/><Relationship Id="rId7" Type="http://schemas.openxmlformats.org/officeDocument/2006/relationships/image" Target="../media/image11.png"/><Relationship Id="rId8" Type="http://schemas.openxmlformats.org/officeDocument/2006/relationships/image" Target="../media/image9.png"/><Relationship Id="rId9" Type="http://schemas.openxmlformats.org/officeDocument/2006/relationships/image" Target="../media/image11.png"/><Relationship Id="rId10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>
            <a:alphaModFix amt="11000"/>
          </a:blip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8" descr=""/>
          <p:cNvPicPr/>
          <p:nvPr/>
        </p:nvPicPr>
        <p:blipFill>
          <a:blip r:embed="rId3"/>
          <a:stretch/>
        </p:blipFill>
        <p:spPr>
          <a:xfrm>
            <a:off x="5931000" y="6019920"/>
            <a:ext cx="3209760" cy="726840"/>
          </a:xfrm>
          <a:prstGeom prst="rect">
            <a:avLst/>
          </a:prstGeom>
          <a:ln w="0">
            <a:noFill/>
          </a:ln>
        </p:spPr>
      </p:pic>
      <p:pic>
        <p:nvPicPr>
          <p:cNvPr id="1" name="Picture 5" descr=""/>
          <p:cNvPicPr/>
          <p:nvPr/>
        </p:nvPicPr>
        <p:blipFill>
          <a:blip r:embed="rId4"/>
          <a:stretch/>
        </p:blipFill>
        <p:spPr>
          <a:xfrm>
            <a:off x="2514600" y="250200"/>
            <a:ext cx="3358440" cy="1139760"/>
          </a:xfrm>
          <a:prstGeom prst="rect">
            <a:avLst/>
          </a:prstGeom>
          <a:ln w="0">
            <a:noFill/>
          </a:ln>
        </p:spPr>
      </p:pic>
      <p:sp>
        <p:nvSpPr>
          <p:cNvPr id="2" name="TextBox 8"/>
          <p:cNvSpPr/>
          <p:nvPr/>
        </p:nvSpPr>
        <p:spPr>
          <a:xfrm>
            <a:off x="0" y="1523880"/>
            <a:ext cx="9140760" cy="21204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3" name="Picture 3" descr=""/>
          <p:cNvPicPr/>
          <p:nvPr/>
        </p:nvPicPr>
        <p:blipFill>
          <a:blip r:embed="rId5"/>
          <a:stretch/>
        </p:blipFill>
        <p:spPr>
          <a:xfrm>
            <a:off x="-10440" y="4238640"/>
            <a:ext cx="9140760" cy="209520"/>
          </a:xfrm>
          <a:prstGeom prst="rect">
            <a:avLst/>
          </a:prstGeom>
          <a:ln w="0">
            <a:noFill/>
          </a:ln>
        </p:spPr>
      </p:pic>
      <p:pic>
        <p:nvPicPr>
          <p:cNvPr id="4" name="Picture 3" descr=""/>
          <p:cNvPicPr/>
          <p:nvPr/>
        </p:nvPicPr>
        <p:blipFill>
          <a:blip r:embed="rId6"/>
          <a:stretch/>
        </p:blipFill>
        <p:spPr>
          <a:xfrm>
            <a:off x="12960" y="1698120"/>
            <a:ext cx="9141480" cy="2537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0" r:id="rId18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>
            <a:alphaModFix amt="11000"/>
          </a:blip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8" descr=""/>
          <p:cNvPicPr/>
          <p:nvPr/>
        </p:nvPicPr>
        <p:blipFill>
          <a:blip r:embed="rId3"/>
          <a:stretch/>
        </p:blipFill>
        <p:spPr>
          <a:xfrm>
            <a:off x="5931000" y="6019920"/>
            <a:ext cx="3209760" cy="726840"/>
          </a:xfrm>
          <a:prstGeom prst="rect">
            <a:avLst/>
          </a:prstGeom>
          <a:ln w="0">
            <a:noFill/>
          </a:ln>
        </p:spPr>
      </p:pic>
      <p:pic>
        <p:nvPicPr>
          <p:cNvPr id="44" name="Picture 2" descr=""/>
          <p:cNvPicPr/>
          <p:nvPr/>
        </p:nvPicPr>
        <p:blipFill>
          <a:blip r:embed="rId4"/>
          <a:stretch/>
        </p:blipFill>
        <p:spPr>
          <a:xfrm>
            <a:off x="76320" y="380880"/>
            <a:ext cx="3355920" cy="1143000"/>
          </a:xfrm>
          <a:prstGeom prst="rect">
            <a:avLst/>
          </a:prstGeom>
          <a:ln w="0">
            <a:noFill/>
          </a:ln>
        </p:spPr>
      </p:pic>
      <p:pic>
        <p:nvPicPr>
          <p:cNvPr id="45" name="Picture 4" descr=""/>
          <p:cNvPicPr/>
          <p:nvPr/>
        </p:nvPicPr>
        <p:blipFill>
          <a:blip r:embed="rId5"/>
          <a:stretch/>
        </p:blipFill>
        <p:spPr>
          <a:xfrm>
            <a:off x="-720" y="1596960"/>
            <a:ext cx="9141480" cy="106560"/>
          </a:xfrm>
          <a:prstGeom prst="rect">
            <a:avLst/>
          </a:prstGeom>
          <a:ln w="0">
            <a:noFill/>
          </a:ln>
        </p:spPr>
      </p:pic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>
            <a:alphaModFix amt="11000"/>
          </a:blip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" descr=""/>
          <p:cNvPicPr/>
          <p:nvPr/>
        </p:nvPicPr>
        <p:blipFill>
          <a:blip r:embed="rId3"/>
          <a:stretch/>
        </p:blipFill>
        <p:spPr>
          <a:xfrm>
            <a:off x="304920" y="152280"/>
            <a:ext cx="3093840" cy="1143000"/>
          </a:xfrm>
          <a:prstGeom prst="rect">
            <a:avLst/>
          </a:prstGeom>
          <a:ln w="0">
            <a:noFill/>
          </a:ln>
        </p:spPr>
      </p:pic>
      <p:pic>
        <p:nvPicPr>
          <p:cNvPr id="85" name="Picture 3" descr=""/>
          <p:cNvPicPr/>
          <p:nvPr/>
        </p:nvPicPr>
        <p:blipFill>
          <a:blip r:embed="rId4"/>
          <a:stretch/>
        </p:blipFill>
        <p:spPr>
          <a:xfrm>
            <a:off x="5853960" y="6019920"/>
            <a:ext cx="3263760" cy="735120"/>
          </a:xfrm>
          <a:prstGeom prst="rect">
            <a:avLst/>
          </a:prstGeom>
          <a:ln w="0">
            <a:noFill/>
          </a:ln>
        </p:spPr>
      </p:pic>
      <p:pic>
        <p:nvPicPr>
          <p:cNvPr id="86" name="Picture 3" descr=""/>
          <p:cNvPicPr/>
          <p:nvPr/>
        </p:nvPicPr>
        <p:blipFill>
          <a:blip r:embed="rId5"/>
          <a:stretch/>
        </p:blipFill>
        <p:spPr>
          <a:xfrm>
            <a:off x="10080" y="1504800"/>
            <a:ext cx="9141480" cy="106560"/>
          </a:xfrm>
          <a:prstGeom prst="rect">
            <a:avLst/>
          </a:prstGeom>
          <a:ln w="0">
            <a:noFill/>
          </a:ln>
        </p:spPr>
      </p:pic>
      <p:pic>
        <p:nvPicPr>
          <p:cNvPr id="87" name="Picture 4" descr=""/>
          <p:cNvPicPr/>
          <p:nvPr/>
        </p:nvPicPr>
        <p:blipFill>
          <a:blip r:embed="rId6"/>
          <a:stretch/>
        </p:blipFill>
        <p:spPr>
          <a:xfrm>
            <a:off x="13680" y="1570680"/>
            <a:ext cx="8912160" cy="225504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pic>
        <p:nvPicPr>
          <p:cNvPr id="88" name="Picture 3" descr=""/>
          <p:cNvPicPr/>
          <p:nvPr/>
        </p:nvPicPr>
        <p:blipFill>
          <a:blip r:embed="rId7"/>
          <a:stretch/>
        </p:blipFill>
        <p:spPr>
          <a:xfrm>
            <a:off x="0" y="3621240"/>
            <a:ext cx="9140760" cy="204840"/>
          </a:xfrm>
          <a:prstGeom prst="rect">
            <a:avLst/>
          </a:prstGeom>
          <a:ln w="0">
            <a:noFill/>
          </a:ln>
        </p:spPr>
      </p:pic>
      <p:pic>
        <p:nvPicPr>
          <p:cNvPr id="89" name="Picture 5" descr=""/>
          <p:cNvPicPr/>
          <p:nvPr/>
        </p:nvPicPr>
        <p:blipFill>
          <a:blip r:embed="rId8"/>
          <a:stretch/>
        </p:blipFill>
        <p:spPr>
          <a:xfrm>
            <a:off x="5860080" y="6119640"/>
            <a:ext cx="3263760" cy="735120"/>
          </a:xfrm>
          <a:prstGeom prst="rect">
            <a:avLst/>
          </a:prstGeom>
          <a:ln w="0">
            <a:noFill/>
          </a:ln>
        </p:spPr>
      </p:pic>
      <p:pic>
        <p:nvPicPr>
          <p:cNvPr id="90" name="Picture 2" descr=""/>
          <p:cNvPicPr/>
          <p:nvPr/>
        </p:nvPicPr>
        <p:blipFill>
          <a:blip r:embed="rId9"/>
          <a:stretch/>
        </p:blipFill>
        <p:spPr>
          <a:xfrm>
            <a:off x="5760" y="1170720"/>
            <a:ext cx="9140760" cy="20484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6" r:id="rId21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hyperlink" Target="file:///home/mutai/Documents/LAGOS%20WOKSHOP/Knowledges-2-RS-ACC-Worshop_Jan-2022-BoA.pdf#Knowledges" TargetMode="External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hyperlink" Target="https://www.youtube.com/watch?v=66oNv_DJuPc&amp;t=170s" TargetMode="External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85800" y="3886200"/>
            <a:ext cx="7769160" cy="144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Arial Black"/>
              </a:rPr>
              <a:t>Digital Research Environment (DRE): Cluster Wide Model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1371600" y="5257800"/>
            <a:ext cx="6397560" cy="86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158466"/>
                </a:solidFill>
                <a:latin typeface="Arial"/>
              </a:rPr>
              <a:t>MR. SOLOMON MUTAI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158466"/>
                </a:solidFill>
                <a:latin typeface="Arial"/>
              </a:rPr>
              <a:t>skmutai@mu.ac.ke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Why DSPace?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202932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Standards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Dublin Core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OAI-PMH (Open Archives Initiative Protocol for </a:t>
            </a: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Metadata Harvesting)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UNICODE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864000" indent="0">
              <a:lnSpc>
                <a:spcPct val="100000"/>
              </a:lnSpc>
              <a:spcBef>
                <a:spcPts val="1134"/>
              </a:spcBef>
              <a:buNone/>
              <a:tabLst>
                <a:tab algn="l" pos="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It has capabilities to support other standards </a:t>
            </a: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such as: </a:t>
            </a:r>
            <a:r>
              <a:rPr b="0" i="1" lang="nl-NL" sz="2800" spc="-1" strike="noStrike">
                <a:solidFill>
                  <a:srgbClr val="000000"/>
                </a:solidFill>
                <a:latin typeface="Arial"/>
              </a:rPr>
              <a:t>METS (Metadata Encoding and </a:t>
            </a:r>
            <a:r>
              <a:rPr b="0" i="1" lang="nl-NL" sz="2800" spc="-1" strike="noStrike">
                <a:solidFill>
                  <a:srgbClr val="000000"/>
                </a:solidFill>
                <a:latin typeface="Arial"/>
              </a:rPr>
              <a:t>Transmission Standard) </a:t>
            </a: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and </a:t>
            </a:r>
            <a:r>
              <a:rPr b="0" i="1" lang="nl-NL" sz="2800" spc="-1" strike="noStrike">
                <a:solidFill>
                  <a:srgbClr val="000000"/>
                </a:solidFill>
                <a:latin typeface="Arial"/>
              </a:rPr>
              <a:t>MODS (Metadata </a:t>
            </a:r>
            <a:r>
              <a:rPr b="0" i="1" lang="nl-NL" sz="2800" spc="-1" strike="noStrike">
                <a:solidFill>
                  <a:srgbClr val="000000"/>
                </a:solidFill>
                <a:latin typeface="Arial"/>
              </a:rPr>
              <a:t>Object Description Schema)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148320" y="1663560"/>
            <a:ext cx="278280" cy="88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Why DSPace?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457200" y="202932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Searchable and indexed by major search engines including Google Scholar.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Already registered in the Directory of Open Access Repositories (DOAR)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Link to ORCID (Open Research and Contributor ID)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148320" y="1663560"/>
            <a:ext cx="278280" cy="88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Current Situation @ MU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394560" y="181620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Currenly using DSpace version 6.3 need to upgrade to 7.4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Implement the common Dspace 7.4 matadata schema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Migrate local data to Dspace community space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Need to constitute a new working group involving ACC PIs and Data Management / Repository staff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Review IR Policy to include Research Data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Current Situation @ MUACC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394560" y="181620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Conference / workshop presentations are uploaded as book of abstracts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Not searchable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Research data held by individual reseachers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 u="sng">
                <a:solidFill>
                  <a:srgbClr val="0000ff"/>
                </a:solidFill>
                <a:uFillTx/>
                <a:latin typeface="Arial"/>
                <a:hlinkClick r:id="rId1"/>
              </a:rPr>
              <a:t>See example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Challenges @ MU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206640" y="180360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Server space and capabilities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Need to build capacity on data management and Data curation (most are Information Scientists)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Data       Information         Knowledge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1421640" y="3458520"/>
            <a:ext cx="539640" cy="3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 anchorCtr="1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2" name=""/>
          <p:cNvSpPr/>
          <p:nvPr/>
        </p:nvSpPr>
        <p:spPr>
          <a:xfrm>
            <a:off x="4053600" y="3471120"/>
            <a:ext cx="539640" cy="3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 anchorCtr="1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Bayreuth 2023 - 2025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281880" y="181620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Working on WissKi Data Model – current tsak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Map DSpace to WissKi – April 2023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Actual integration of metadada from projects – </a:t>
            </a:r>
            <a:r>
              <a:rPr b="0" i="1" lang="nl-NL" sz="2800" spc="-1" strike="noStrike">
                <a:solidFill>
                  <a:srgbClr val="000000"/>
                </a:solidFill>
                <a:latin typeface="Arial"/>
              </a:rPr>
              <a:t>after we are all ready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Find projects to showcase interdisciplinary research possibilities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2025 – 2032 Strategy (Establish RDM Unit)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206640" y="180360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4964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1a.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GB" sz="2400" spc="-1" strike="noStrike" u="sng">
                <a:solidFill>
                  <a:srgbClr val="000000"/>
                </a:solidFill>
                <a:uFillTx/>
                <a:latin typeface="Arial"/>
              </a:rPr>
              <a:t>Digital Scholarship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 (scholarly communication, scholarship research, digital artefacts, virtual library, born digital materials, scholarly commons)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49640"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4964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1b. </a:t>
            </a:r>
            <a:r>
              <a:rPr b="0" lang="en-GB" sz="2400" spc="-1" strike="noStrike" u="sng">
                <a:solidFill>
                  <a:srgbClr val="000000"/>
                </a:solidFill>
                <a:uFillTx/>
                <a:latin typeface="Arial"/>
              </a:rPr>
              <a:t>Digital Research Environment Readiness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 (Networking, collaboration, data and project management, digital literacy, digital repositories, digital media lab)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49640"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4964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1c. </a:t>
            </a:r>
            <a:r>
              <a:rPr b="0" lang="en-GB" sz="2400" spc="-1" strike="noStrike" u="sng">
                <a:solidFill>
                  <a:srgbClr val="000000"/>
                </a:solidFill>
                <a:uFillTx/>
                <a:latin typeface="Arial"/>
              </a:rPr>
              <a:t>Digital capacity building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 at all ACCs that enables both staff and researchers to attain certified skills in research data management </a:t>
            </a:r>
            <a:r>
              <a:rPr b="1" i="1" lang="en-GB" sz="2400" spc="-1" strike="noStrike">
                <a:solidFill>
                  <a:srgbClr val="000000"/>
                </a:solidFill>
                <a:latin typeface="Arial"/>
              </a:rPr>
              <a:t>(Under Institute of African Studies?)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Possible structure - suggested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281880" y="205740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9" name="" descr=""/>
          <p:cNvPicPr/>
          <p:nvPr/>
        </p:nvPicPr>
        <p:blipFill>
          <a:blip r:embed="rId1"/>
          <a:stretch/>
        </p:blipFill>
        <p:spPr>
          <a:xfrm>
            <a:off x="493560" y="1865520"/>
            <a:ext cx="7736040" cy="4078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1371600" y="3962520"/>
            <a:ext cx="6931080" cy="1328760"/>
          </a:xfrm>
          <a:prstGeom prst="rect">
            <a:avLst/>
          </a:prstGeom>
          <a:solidFill>
            <a:srgbClr val="c00000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ffffff"/>
                </a:solidFill>
                <a:latin typeface="Calibri"/>
              </a:rPr>
              <a:t>THE END</a:t>
            </a:r>
            <a:endParaRPr b="0" lang="en-US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1371600" y="5410080"/>
            <a:ext cx="6397560" cy="911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THANK YOU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OVERVIEW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380880" y="167652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Why Manage Research data?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Africamultiple Cluster of Excellence &amp; DRE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Current situation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Why Dspace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Future plans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The Parable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380880" y="167652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5" name="" descr=""/>
          <p:cNvPicPr/>
          <p:nvPr/>
        </p:nvPicPr>
        <p:blipFill>
          <a:blip r:embed="rId1"/>
          <a:stretch/>
        </p:blipFill>
        <p:spPr>
          <a:xfrm>
            <a:off x="457200" y="1665720"/>
            <a:ext cx="8456400" cy="4733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RESEARCH DATA IN ACCs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457200" y="182880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nl-NL" sz="2800" spc="-1" strike="noStrike">
                <a:solidFill>
                  <a:srgbClr val="000000"/>
                </a:solidFill>
                <a:latin typeface="Arial"/>
              </a:rPr>
              <a:t>AIM: </a:t>
            </a: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Input and search data within ACCs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Browse through data across disciplines to enrich  research direction with new insights and to address related research questions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Collaborative research in African studies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connecting a wide range of academic disciplines;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building an innovative digital research environment;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What Data?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82880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Video and voice recordings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Questionnaires and interview transcripts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Test results held in text files and spreadsheets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Archive materials and handwritten notes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Code and software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Photographs and slides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Laboratory notebooks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Why Manage Research Data?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82880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400" spc="-1" strike="noStrike">
                <a:solidFill>
                  <a:srgbClr val="000000"/>
                </a:solidFill>
                <a:latin typeface="Arial"/>
              </a:rPr>
              <a:t>Efficiency and ease of data control, with reduced risk of data loss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400" spc="-1" strike="noStrike">
                <a:solidFill>
                  <a:srgbClr val="000000"/>
                </a:solidFill>
                <a:latin typeface="Arial"/>
              </a:rPr>
              <a:t>Greater visibility of data, leading to increased citations and future collaborations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400" spc="-1" strike="noStrike">
                <a:solidFill>
                  <a:srgbClr val="000000"/>
                </a:solidFill>
                <a:latin typeface="Arial"/>
              </a:rPr>
              <a:t>Demostration of research integrity and validation of research results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nl-NL" sz="2400" spc="-1" strike="noStrike">
                <a:solidFill>
                  <a:srgbClr val="000000"/>
                </a:solidFill>
                <a:latin typeface="Arial"/>
              </a:rPr>
              <a:t>Compliance with funder</a:t>
            </a:r>
            <a:r>
              <a:rPr b="0" lang="nl-NL" sz="2400" spc="-1" strike="noStrike">
                <a:solidFill>
                  <a:srgbClr val="000000"/>
                </a:solidFill>
                <a:latin typeface="Arial"/>
              </a:rPr>
              <a:t> and institutional policies and expectations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400" spc="-1" strike="noStrike">
                <a:solidFill>
                  <a:srgbClr val="000000"/>
                </a:solidFill>
                <a:latin typeface="Arial"/>
              </a:rPr>
              <a:t>Greater impact of research through knowledge transfer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400" spc="-1" strike="noStrike">
                <a:solidFill>
                  <a:srgbClr val="000000"/>
                </a:solidFill>
                <a:latin typeface="Arial"/>
              </a:rPr>
              <a:t>Research advances through reuse of data by researchers within the clusters / world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"/>
          <p:cNvSpPr/>
          <p:nvPr/>
        </p:nvSpPr>
        <p:spPr>
          <a:xfrm>
            <a:off x="1143000" y="2604240"/>
            <a:ext cx="6399720" cy="82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 u="sng">
                <a:solidFill>
                  <a:srgbClr val="0000ff"/>
                </a:solidFill>
                <a:uFillTx/>
                <a:latin typeface="Times New Roman"/>
                <a:ea typeface="DejaVu Sans"/>
                <a:hlinkClick r:id="rId1"/>
              </a:rPr>
              <a:t>Data Sharing and Management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Current DRE Project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457200" y="182880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5" name="" descr=""/>
          <p:cNvPicPr/>
          <p:nvPr/>
        </p:nvPicPr>
        <p:blipFill>
          <a:blip r:embed="rId1"/>
          <a:stretch/>
        </p:blipFill>
        <p:spPr>
          <a:xfrm>
            <a:off x="39960" y="1453680"/>
            <a:ext cx="9142200" cy="4713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3505320" y="228600"/>
            <a:ext cx="5635440" cy="1216080"/>
          </a:xfrm>
          <a:prstGeom prst="rect">
            <a:avLst/>
          </a:prstGeom>
          <a:solidFill>
            <a:srgbClr val="00843c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 Black"/>
              </a:rPr>
              <a:t>Why DSPace?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457200" y="1904040"/>
            <a:ext cx="8303040" cy="452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Can handle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Pre-prints, articles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Postprints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Technical reports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Conference papers / presentations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Theses/Dissertations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Datasets e.g statistics, geospatial, scientific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>
            <a:off x="148320" y="1663560"/>
            <a:ext cx="278280" cy="88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5541</TotalTime>
  <Application>LibreOffice/7.4.6.2$Linux_X86_64 LibreOffice_project/40$Build-2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2021-02-01T08:29:03Z</dcterms:created>
  <dc:creator>HP</dc:creator>
  <dc:description/>
  <dc:language>en-US</dc:language>
  <cp:lastModifiedBy/>
  <dcterms:modified xsi:type="dcterms:W3CDTF">2023-03-31T14:25:38Z</dcterms:modified>
  <cp:revision>39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(4:3)</vt:lpwstr>
  </property>
  <property fmtid="{D5CDD505-2E9C-101B-9397-08002B2CF9AE}" pid="3" name="Slides">
    <vt:r8>6</vt:r8>
  </property>
</Properties>
</file>