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ppt/theme/theme2.xml" ContentType="application/vnd.openxmlformats-officedocument.theme+xml"/>
  <Override PartName="/ppt/theme/theme1.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Types>
</file>

<file path=_rels/.rels><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p="http://schemas.openxmlformats.org/presentationml/2006/main" xmlns:a="http://schemas.openxmlformats.org/drawingml/2006/main" xmlns:r="http://schemas.openxmlformats.org/officeDocument/2006/relationships" strictFirstAndLastChars="0" saveSubsetFonts="1">
  <p:sldMasterIdLst>
    <p:sldMasterId id="2147483648" r:id="rId1"/>
  </p:sldMasterIdLst>
  <p:notesMasterIdLst>
    <p:notesMasterId r:id="rId11"/>
  </p:notesMasterIdLst>
  <p:sldIdLst>
    <p:sldId id="265" r:id="rId2"/>
    <p:sldId id="266" r:id="rId3"/>
    <p:sldId id="267" r:id="rId4"/>
    <p:sldId id="268" r:id="rId5"/>
    <p:sldId id="269" r:id="rId6"/>
    <p:sldId id="270" r:id="rId7"/>
    <p:sldId id="271" r:id="rId8"/>
    <p:sldId id="272" r:id="rId9"/>
    <p:sldId id="263" r:id="rId10"/>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varScale="1">
        <p:scale>
          <a:sx n="55" d="100"/>
          <a:sy n="55" d="100"/>
        </p:scale>
        <p:origin x="-1044"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Relationships xmlns="http://schemas.openxmlformats.org/package/2006/relationships"><Relationship Id="rId11" Type="http://schemas.openxmlformats.org/officeDocument/2006/relationships/notesMaster" Target="notesMasters/notesMaster1.xml"/><Relationship Id="rId15" Type="http://schemas.openxmlformats.org/officeDocument/2006/relationships/tableStyles" Target="tableStyles.xml"/><Relationship Id="rId1" Type="http://schemas.openxmlformats.org/officeDocument/2006/relationships/slideMaster" Target="slideMasters/slideMaster1.xml"/><Relationship Id="rId14" Type="http://schemas.openxmlformats.org/officeDocument/2006/relationships/theme" Target="theme/theme1.xml"/><Relationship Id="rId13" Type="http://schemas.openxmlformats.org/officeDocument/2006/relationships/viewProps" Target="viewProps.xml"/><Relationship Id="rId12" Type="http://schemas.openxmlformats.org/officeDocument/2006/relationships/presProps" Target="presProp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Relationships xmlns="http://schemas.openxmlformats.org/package/2006/relationships"><Relationship Id="rId1" Type="http://schemas.openxmlformats.org/officeDocument/2006/relationships/notesMaster" Target="../notesMasters/notesMaster1.xml"/><Relationship Id="rId3" Type="http://schemas.openxmlformats.org/officeDocument/2006/relationships/slide" Target="../slides/slide2.xml"/></Relationships>

</file>

<file path=ppt/notesSlides/_rels/notesSlide3.xml.rels><Relationships xmlns="http://schemas.openxmlformats.org/package/2006/relationships"><Relationship Id="rId1" Type="http://schemas.openxmlformats.org/officeDocument/2006/relationships/notesMaster" Target="../notesMasters/notesMaster1.xml"/><Relationship Id="rId4" Type="http://schemas.openxmlformats.org/officeDocument/2006/relationships/slide" Target="../slides/slide3.xml"/></Relationships>

</file>

<file path=ppt/notesSlides/_rels/notesSlide4.xml.rels><Relationships xmlns="http://schemas.openxmlformats.org/package/2006/relationships"><Relationship Id="rId1" Type="http://schemas.openxmlformats.org/officeDocument/2006/relationships/notesMaster" Target="../notesMasters/notesMaster1.xml"/><Relationship Id="rId5" Type="http://schemas.openxmlformats.org/officeDocument/2006/relationships/slide" Target="../slides/slide4.xml"/></Relationships>

</file>

<file path=ppt/notesSlides/_rels/notesSlide5.xml.rels><Relationships xmlns="http://schemas.openxmlformats.org/package/2006/relationships"><Relationship Id="rId1" Type="http://schemas.openxmlformats.org/officeDocument/2006/relationships/notesMaster" Target="../notesMasters/notesMaster1.xml"/><Relationship Id="rId6" Type="http://schemas.openxmlformats.org/officeDocument/2006/relationships/slide" Target="../slides/slide5.xml"/></Relationships>

</file>

<file path=ppt/notesSlides/_rels/notesSlide6.xml.rels><Relationships xmlns="http://schemas.openxmlformats.org/package/2006/relationships"><Relationship Id="rId1" Type="http://schemas.openxmlformats.org/officeDocument/2006/relationships/notesMaster" Target="../notesMasters/notesMaster1.xml"/><Relationship Id="rId7" Type="http://schemas.openxmlformats.org/officeDocument/2006/relationships/slide" Target="../slides/slide6.xml"/></Relationships>

</file>

<file path=ppt/notesSlides/_rels/notesSlide7.xml.rels><Relationships xmlns="http://schemas.openxmlformats.org/package/2006/relationships"><Relationship Id="rId1" Type="http://schemas.openxmlformats.org/officeDocument/2006/relationships/notesMaster" Target="../notesMasters/notesMaster1.xml"/><Relationship Id="rId8" Type="http://schemas.openxmlformats.org/officeDocument/2006/relationships/slide" Target="../slides/slide7.xml"/></Relationships>

</file>

<file path=ppt/notesSlides/_rels/notesSlide8.xml.rels><Relationships xmlns="http://schemas.openxmlformats.org/package/2006/relationships"><Relationship Id="rId1" Type="http://schemas.openxmlformats.org/officeDocument/2006/relationships/notesMaster" Target="../notesMasters/notesMaster1.xml"/><Relationship Id="rId9" Type="http://schemas.openxmlformats.org/officeDocument/2006/relationships/slide" Target="../slides/slide8.xml"/></Relationships>

</file>

<file path=ppt/notesSlides/_rels/notesSlide9.xml.rels><Relationships xmlns="http://schemas.openxmlformats.org/package/2006/relationships"><Relationship Id="rId1" Type="http://schemas.openxmlformats.org/officeDocument/2006/relationships/notesMaster" Target="../notesMasters/notesMaster1.xml"/><Relationship Id="rId10"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p="http://schemas.openxmlformats.org/presentationml/2006/main" xmlns:a="http://schemas.openxmlformats.org/drawingml/2006/main" xmlns:r="http://schemas.openxmlformats.org/officeDocument/2006/relationships">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   Download a PDF of the Research Summary.</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p="http://schemas.openxmlformats.org/presentationml/2006/main" xmlns:a="http://schemas.openxmlformats.org/drawingml/2006/main" xmlns:r="http://schemas.openxmlformats.org/officeDocument/2006/relationships">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Screening, Enrollment, Randomization, Administration of Vaccine, and Follow-up. </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p="http://schemas.openxmlformats.org/presentationml/2006/main" xmlns:a="http://schemas.openxmlformats.org/drawingml/2006/main" xmlns:r="http://schemas.openxmlformats.org/officeDocument/2006/relationships">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2 Seroconversion 28 Days after Vaccination with Fractional Doses of Yellow Fever Vaccine as Compared with Standard Dose. Shown are the differences in the incidence of seroconversion with fractional doses of 250 IU, 500 IU, and 1000 IU, as compared with the standard dose (13,803 IU), in the intention-to-treat population (Panel A) and the per-protocol population (Panel B). Seroconversion was defined as an antibody titer on a 50% plaque reduction neutralization assay that was at least four times as high as prevaccination titers. Horizontal bars indicate 95% confidence intervals.</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p="http://schemas.openxmlformats.org/presentationml/2006/main" xmlns:a="http://schemas.openxmlformats.org/drawingml/2006/main" xmlns:r="http://schemas.openxmlformats.org/officeDocument/2006/relationships">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1 Characteristics of the Participants at Baseline.</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p="http://schemas.openxmlformats.org/presentationml/2006/main" xmlns:a="http://schemas.openxmlformats.org/drawingml/2006/main" xmlns:r="http://schemas.openxmlformats.org/officeDocument/2006/relationships">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2 Seroconversion and Geometric Mean Titer in Fractional and Standard Doses of Yellow Fever Vaccine at Days 10, 28, 365, and 730 after Vaccination (Intention-to-Treat Population).</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p="http://schemas.openxmlformats.org/presentationml/2006/main" xmlns:a="http://schemas.openxmlformats.org/drawingml/2006/main" xmlns:r="http://schemas.openxmlformats.org/officeDocument/2006/relationships">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3 Summary of All Adverse Events.</a:t>
            </a:r>
            <a:endParaRPr lang="en-GB" dirty="0">
              <a:latin typeface="Arial" charset="0"/>
              <a:ea typeface="Gothic" charset="0"/>
              <a:cs typeface="Gothic"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Relationships xmlns="http://schemas.openxmlformats.org/package/2006/relationships"><Relationship Id="rId1" Type="http://schemas.openxmlformats.org/officeDocument/2006/relationships/slideMaster" Target="../slideMasters/slideMaster1.xml"/></Relationships>
</file>

<file path=ppt/slideLayouts/_rels/slideLayout10.xml.rels><Relationships xmlns="http://schemas.openxmlformats.org/package/2006/relationships"><Relationship Id="rId1" Type="http://schemas.openxmlformats.org/officeDocument/2006/relationships/slideMaster" Target="../slideMasters/slideMaster1.xml"/></Relationships>
</file>

<file path=ppt/slideLayouts/_rels/slideLayout11.xml.rels><Relationships xmlns="http://schemas.openxmlformats.org/package/2006/relationships"><Relationship Id="rId1" Type="http://schemas.openxmlformats.org/officeDocument/2006/relationships/slideMaster" Target="../slideMasters/slideMaster1.xml"/></Relationships>
</file>

<file path=ppt/slideLayouts/_rels/slideLayout2.xml.rels><Relationships xmlns="http://schemas.openxmlformats.org/package/2006/relationships"><Relationship Id="rId1" Type="http://schemas.openxmlformats.org/officeDocument/2006/relationships/slideMaster" Target="../slideMasters/slideMaster1.xml"/></Relationships>
</file>

<file path=ppt/slideLayouts/_rels/slideLayout3.xml.rels><Relationships xmlns="http://schemas.openxmlformats.org/package/2006/relationships"><Relationship Id="rId1" Type="http://schemas.openxmlformats.org/officeDocument/2006/relationships/slideMaster" Target="../slideMasters/slideMaster1.xml"/></Relationships>
</file>

<file path=ppt/slideLayouts/_rels/slideLayout4.xml.rels><Relationships xmlns="http://schemas.openxmlformats.org/package/2006/relationships"><Relationship Id="rId1" Type="http://schemas.openxmlformats.org/officeDocument/2006/relationships/slideMaster" Target="../slideMasters/slideMaster1.xml"/></Relationships>
</file>

<file path=ppt/slideLayouts/_rels/slideLayout5.xml.rels><Relationships xmlns="http://schemas.openxmlformats.org/package/2006/relationships"><Relationship Id="rId1" Type="http://schemas.openxmlformats.org/officeDocument/2006/relationships/slideMaster" Target="../slideMasters/slideMaster1.xml"/></Relationships>
</file>

<file path=ppt/slideLayouts/_rels/slideLayout6.xml.rels><Relationships xmlns="http://schemas.openxmlformats.org/package/2006/relationships"><Relationship Id="rId1" Type="http://schemas.openxmlformats.org/officeDocument/2006/relationships/slideMaster" Target="../slideMasters/slideMaster1.xml"/></Relationships>
</file>

<file path=ppt/slideLayouts/_rels/slideLayout7.xml.rels><Relationships xmlns="http://schemas.openxmlformats.org/package/2006/relationships"><Relationship Id="rId1" Type="http://schemas.openxmlformats.org/officeDocument/2006/relationships/slideMaster" Target="../slideMasters/slideMaster1.xml"/></Relationships>
</file>

<file path=ppt/slideLayouts/_rels/slideLayout8.xml.rels><Relationships xmlns="http://schemas.openxmlformats.org/package/2006/relationships"><Relationship Id="rId1" Type="http://schemas.openxmlformats.org/officeDocument/2006/relationships/slideMaster" Target="../slideMasters/slideMaster1.xml"/></Relationships>
</file>

<file path=ppt/slideLayouts/_rels/slideLayout9.xml.rel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Relationships xmlns="http://schemas.openxmlformats.org/package/2006/relationships"><Relationship Id="rId3"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notesSlide" Target="../notesSlides/notesSlide2.xml"/></Relationships>

</file>

<file path=ppt/slides/_rels/slide3.xml.rels><Relationships xmlns="http://schemas.openxmlformats.org/package/2006/relationships"><Relationship Id="rId3"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tiff"/><Relationship Id="rId7" Type="http://schemas.openxmlformats.org/officeDocument/2006/relationships/notesSlide" Target="../notesSlides/notesSlide3.xml"/></Relationships>

</file>

<file path=ppt/slides/_rels/slide4.xml.rels><Relationships xmlns="http://schemas.openxmlformats.org/package/2006/relationships"><Relationship Id="rId3"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tiff"/><Relationship Id="rId8" Type="http://schemas.openxmlformats.org/officeDocument/2006/relationships/notesSlide" Target="../notesSlides/notesSlide4.xml"/></Relationships>

</file>

<file path=ppt/slides/_rels/slide5.xml.rels><Relationships xmlns="http://schemas.openxmlformats.org/package/2006/relationships"><Relationship Id="rId3"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8.tiff"/><Relationship Id="rId9" Type="http://schemas.openxmlformats.org/officeDocument/2006/relationships/notesSlide" Target="../notesSlides/notesSlide5.xml"/></Relationships>

</file>

<file path=ppt/slides/_rels/slide6.xml.rels><Relationships xmlns="http://schemas.openxmlformats.org/package/2006/relationships"><Relationship Id="rId3"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0.tiff"/><Relationship Id="rId10" Type="http://schemas.openxmlformats.org/officeDocument/2006/relationships/notesSlide" Target="../notesSlides/notesSlide6.xml"/></Relationships>

</file>

<file path=ppt/slides/_rels/slide7.xml.rels><Relationships xmlns="http://schemas.openxmlformats.org/package/2006/relationships"><Relationship Id="rId3"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2.tiff"/><Relationship Id="rId11" Type="http://schemas.openxmlformats.org/officeDocument/2006/relationships/notesSlide" Target="../notesSlides/notesSlide7.xml"/></Relationships>

</file>

<file path=ppt/slides/_rels/slide8.xml.rels><Relationships xmlns="http://schemas.openxmlformats.org/package/2006/relationships"><Relationship Id="rId3"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4.tiff"/><Relationship Id="rId12" Type="http://schemas.openxmlformats.org/officeDocument/2006/relationships/notesSlide" Target="../notesSlides/notesSlide8.xml"/></Relationships>

</file>

<file path=ppt/slides/_rels/slide9.xml.rels><Relationships xmlns="http://schemas.openxmlformats.org/package/2006/relationships"><Relationship Id="rId3" Type="http://schemas.openxmlformats.org/officeDocument/2006/relationships/image" Target="../media/image15.png"/><Relationship Id="rId1" Type="http://schemas.openxmlformats.org/officeDocument/2006/relationships/slideLayout" Target="../slideLayouts/slideLayout2.xml"/><Relationship Id="rId13" Type="http://schemas.openxmlformats.org/officeDocument/2006/relationships/notesSlide" Target="../notesSlides/notesSlide9.xml"/></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Original Article</a:t>
            </a:r>
            <a:r>
              <a:rPr lang="en-GB" sz="2800" b="1" dirty="0" smtClean="0">
                <a:solidFill>
                  <a:srgbClr val="FFFFFF"/>
                </a:solidFill>
                <a:latin typeface="Arial" charset="0"/>
              </a:rPr>
              <a:t> </a:t>
            </a:r>
            <a:br>
              <a:rPr lang="en-GB" sz="2800" b="1" dirty="0">
                <a:solidFill>
                  <a:srgbClr val="FFFFFF"/>
                </a:solidFill>
                <a:latin typeface="Arial" charset="0"/>
              </a:rPr>
            </a:br>
            <a:r>
              <a:rPr lang="en-GB" sz="2800" b="1" dirty="0" smtClean="0">
                <a:solidFill>
                  <a:srgbClr val="FFFFFF"/>
                </a:solidFill>
                <a:latin typeface="Arial" charset="0"/>
              </a:rPr>
              <a:t>Low-Dose Yellow Fever Vaccine in Adults in Africa</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Derick Kimathi, Ph.D., Aitana Juan-Giner, M.Sc., Ndeye S. Bob, Ph.D., Benedict Orindi, Ph.D., Maria L. Namulwana, M.B., Ch.B., Antoine Diatta, Pharm.D., Stanley Cheruiyot, B.Sc., Gamou Fall, Ph.D., Moussa Dia, M.Sc., Mainga M. Hamaluba, M.D., Dan Nyehangane, M.Sc., Henry K. Karanja, M.Sc., John N. Gitonga, B.Sc., Daisy Mugo, B.Sc., Donwilliams O. Omuoyo, B.Sc., Mwatasa Hussein, M.Sc., Elizaphan Oloo, Dip., Naomi Kamau, B.Sc., Jackline Wafula, M.Sc., Josephine Bendera, K.C.S.E., Namanya Silvester, M.B., Ch.B., James Mwavita, K.C.S.E., Musiimenta Joshua, B.N.S., Jane Mwendwa, B.Sc., Collins Agababyona, M.A., Caroline Ngetsa, M.Sc., Nalusaji Aisha, B.M.L.S., Felix Moki, Dip., Titus Buluku, Dip., Marianne Munene, M.Sc., Juliet Mwanga-Amumpaire, Ph.D., Julius Lutwama, Ph.D., John Kayiwa, M.Sc., Eunice Kamaara, Ph.D., Alan D. Barrett, Ph.D., Pontiano Kaleebu, Ph.D., Philip Bejon, Ph.D., Amadou A. Sall, Ph.D., Rebecca F. Grais, Ph.D., George M. Warimwe, Ph.D., for the NIFTY Investigators </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392(8):788-797</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February 20, 2025</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Although the yellow fever vaccine is highly effective, supply is limited.</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In a trial in Africa, lower doses of vaccine were noninferior to a standard dose for producing seroconversion within 28 days.</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909882" y="6583363"/>
            <a:ext cx="4238636"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Kimathi D et al. N Engl J Med2025;392:788-797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909882" y="1028700"/>
            <a:ext cx="4238636" cy="5486400"/>
          </a:xfrm>
          <a:prstGeom prst="rect">
            <a:avLst/>
          </a:prstGeom>
        </p:spPr>
      </p:pic>
    </p:spTree>
  </p:cSld>
  <p:clrMapOvr>
    <a:masterClrMapping/>
  </p:clrMapOvr>
  <p:transition spd="med"/>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Screening, Enrollment, Randomization, Administration of Vaccine, and Follow-up.</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640265" y="6583363"/>
            <a:ext cx="4777871"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Kimathi D et al. N Engl J Med2025;392:788-797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640265" y="1028700"/>
            <a:ext cx="4777871" cy="5486400"/>
          </a:xfrm>
          <a:prstGeom prst="rect">
            <a:avLst/>
          </a:prstGeom>
        </p:spPr>
      </p:pic>
    </p:spTree>
  </p:cSld>
  <p:clrMapOvr>
    <a:masterClrMapping/>
  </p:clrMapOvr>
  <p:transition spd="med"/>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Seroconversion 28 Days after Vaccination with Fractional Doses of Yellow Fever Vaccine as Compared with Standard Dose.</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591671" y="6583363"/>
            <a:ext cx="4875058"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Kimathi D et al. N Engl J Med2025;392:788-797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591671" y="1028700"/>
            <a:ext cx="4875058" cy="5486400"/>
          </a:xfrm>
          <a:prstGeom prst="rect">
            <a:avLst/>
          </a:prstGeom>
        </p:spPr>
      </p:pic>
    </p:spTree>
  </p:cSld>
  <p:clrMapOvr>
    <a:masterClrMapping/>
  </p:clrMapOvr>
  <p:transition spd="med"/>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Characteristics of the Participants at Baseline.</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571500" y="6583363"/>
            <a:ext cx="8915400"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Kimathi D et al. N Engl J Med2025;392:788-797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571500" y="1208267"/>
            <a:ext cx="8915400" cy="5127267"/>
          </a:xfrm>
          <a:prstGeom prst="rect">
            <a:avLst/>
          </a:prstGeom>
        </p:spPr>
      </p:pic>
    </p:spTree>
  </p:cSld>
  <p:clrMapOvr>
    <a:masterClrMapping/>
  </p:clrMapOvr>
  <p:transition spd="med"/>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Seroconversion and Geometric Mean Titer in Fractional and Standard Doses of Yellow Fever Vaccine at Days 10, 28, 365, and 730 after Vaccination (Intention-to-Treat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1829867" y="6583363"/>
            <a:ext cx="6398666"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Kimathi D et al. N Engl J Med2025;392:788-797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1829867" y="1028700"/>
            <a:ext cx="6398666" cy="5486400"/>
          </a:xfrm>
          <a:prstGeom prst="rect">
            <a:avLst/>
          </a:prstGeom>
        </p:spPr>
      </p:pic>
    </p:spTree>
  </p:cSld>
  <p:clrMapOvr>
    <a:masterClrMapping/>
  </p:clrMapOvr>
  <p:transition spd="med"/>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Summary of All Adverse Events.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400431" y="6583363"/>
            <a:ext cx="5257539"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Kimathi D et al. N Engl J Med2025;392:788-797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400431" y="1028700"/>
            <a:ext cx="5257539" cy="5486400"/>
          </a:xfrm>
          <a:prstGeom prst="rect">
            <a:avLst/>
          </a:prstGeom>
        </p:spPr>
      </p:pic>
    </p:spTree>
  </p:cSld>
  <p:clrMapOvr>
    <a:masterClrMapping/>
  </p:clrMapOvr>
  <p:transition spd="med"/>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A yellow fever vaccination dose as low as 500 IU was noninferior to the standard dose of 13,803 IU for producing seroconversion within 28 days.</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2820</TotalTime>
  <Words>7</Words>
  <Application>Microsoft Office PowerPoint</Application>
  <PresentationFormat>Custom</PresentationFormat>
  <Paragraphs>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bstarbird</cp:lastModifiedBy>
  <cp:revision>15</cp:revision>
  <dcterms:modified xsi:type="dcterms:W3CDTF">2010-05-03T14:18:33Z</dcterms:modified>
</cp:coreProperties>
</file>